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44"/>
  </p:notesMasterIdLst>
  <p:sldIdLst>
    <p:sldId id="260" r:id="rId2"/>
    <p:sldId id="261" r:id="rId3"/>
    <p:sldId id="274" r:id="rId4"/>
    <p:sldId id="275" r:id="rId5"/>
    <p:sldId id="276" r:id="rId6"/>
    <p:sldId id="277" r:id="rId7"/>
    <p:sldId id="278" r:id="rId8"/>
    <p:sldId id="279" r:id="rId9"/>
    <p:sldId id="263" r:id="rId10"/>
    <p:sldId id="265" r:id="rId11"/>
    <p:sldId id="280" r:id="rId12"/>
    <p:sldId id="281" r:id="rId13"/>
    <p:sldId id="267" r:id="rId14"/>
    <p:sldId id="282" r:id="rId15"/>
    <p:sldId id="283" r:id="rId16"/>
    <p:sldId id="270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7" r:id="rId37"/>
    <p:sldId id="308" r:id="rId38"/>
    <p:sldId id="303" r:id="rId39"/>
    <p:sldId id="304" r:id="rId40"/>
    <p:sldId id="305" r:id="rId41"/>
    <p:sldId id="306" r:id="rId42"/>
    <p:sldId id="273" r:id="rId4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Verdana" panose="020B060403050404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37" autoAdjust="0"/>
  </p:normalViewPr>
  <p:slideViewPr>
    <p:cSldViewPr snapToGrid="0">
      <p:cViewPr>
        <p:scale>
          <a:sx n="96" d="100"/>
          <a:sy n="96" d="100"/>
        </p:scale>
        <p:origin x="2034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210834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8378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937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3935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9617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0035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8719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3893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340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 descr="Template_PPT_Mesa de trabajo 24 copia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84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B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 descr="Template_PPT_Mesa de trabajo 24 copia 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84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 ESTILO 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 descr="Sin título1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567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INAL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37" descr="Sin título1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567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ESTILO 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Sin títul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974" y="0"/>
            <a:ext cx="9269582" cy="515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ESTILO 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in título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29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ÍTULO ESTILO 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 descr="Sin título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975" y="0"/>
            <a:ext cx="92567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Sin título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696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24" descr="Sin título6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6958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ÍTULO ESTILO 2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hape 26" descr="Sin título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797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 descr="Sin título8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5675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/>
        </p:nvSpPr>
        <p:spPr>
          <a:xfrm>
            <a:off x="-3091833" y="-93634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ÍTULO ESTILO 3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 descr="Sin título9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695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7650702" y="4751012"/>
            <a:ext cx="1493298" cy="3924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s-ES" sz="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GC-F-004 V.01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hyperlink" Target="recoleccion%20de%20informacion/Entrevista%20Admi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recoleccion%20de%20informacion/encuesta%20aprendices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recoleccion%20de%20informacion/Encuesta%20guardas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t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hyperlink" Target="recoleccion%20de%20informacion/Resultados%20De%20Encuestas%20De%20Aprendices.pdf" TargetMode="Externa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recoleccion%20de%20informacion/Entrevista%20Al%20Administrador%20.pdf" TargetMode="Externa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hyperlink" Target="recoleccion%20de%20informacion/Entrevista.3gpp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mapa%20de%20procesos/Mapa%20de%20procesos.jpg" TargetMode="Externa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requerimientos%20funcionales/requerimientos%20funcionales%20actualizados.pdf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casos%20de%20uso/Casos%20De%20Uso%20LY.jpg" TargetMode="Externa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hyperlink" Target="casos%20de%20uso/Casos%20de%20uso%20Extendido%20(1).pdf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Gantt/gannt.pdf" TargetMode="Externa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Presupuesto/Presupuesto.pdf" TargetMode="Externa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base%20de%20datos/base%20de%20datos/rapidoacceso.pdf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base%20de%20datos/base%20de%20datos/Diccionario%20(2).pdf" TargetMode="Externa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diagrama%20de%20clases/Clases.png" TargetMode="Externa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hyperlink" Target="diagrama%20de%20distribucion/diagrama%20de%20distribucion.jpg" TargetMode="Externa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Pruebas/casos%20de%20prueba.xls" TargetMode="Externa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Manual%20de%20usuario/Manual%20Quick%20Access.pdf" TargetMode="Externa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hyperlink" Target="http://localhost:8082/pagina/ingreso.php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localhost:8080/pagina/ingreso.php" TargetMode="External"/><Relationship Id="rId5" Type="http://schemas.openxmlformats.org/officeDocument/2006/relationships/image" Target="../media/image41.png"/><Relationship Id="rId4" Type="http://schemas.openxmlformats.org/officeDocument/2006/relationships/hyperlink" Target="http://localhost:8081/pagina/ingreso.php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1452204" y="1621637"/>
            <a:ext cx="7146923" cy="15730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Quick Access</a:t>
            </a:r>
            <a:endParaRPr lang="es-ES" sz="72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1317776" y="2746669"/>
            <a:ext cx="370789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1800" b="1" dirty="0" smtClean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Proyecto ADSI – IV Trimestre</a:t>
            </a:r>
            <a:endParaRPr lang="es-ES" sz="1800" b="1" dirty="0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4" y="1621637"/>
            <a:ext cx="1082042" cy="1319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-143838" y="1901135"/>
            <a:ext cx="3883631" cy="13115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Entrevista administrador</a:t>
            </a:r>
            <a:endParaRPr lang="es-ES" sz="4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8" y="1769688"/>
            <a:ext cx="990600" cy="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72" y="506016"/>
            <a:ext cx="3150117" cy="41018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2"/>
          <p:cNvSpPr txBox="1"/>
          <p:nvPr/>
        </p:nvSpPr>
        <p:spPr>
          <a:xfrm>
            <a:off x="246580" y="1798393"/>
            <a:ext cx="3883631" cy="13115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5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Encuesta aprendices</a:t>
            </a:r>
            <a:endParaRPr lang="es-ES" sz="5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hape 1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148" y="1769688"/>
            <a:ext cx="990600" cy="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Recorte de pantalla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698" y="400691"/>
            <a:ext cx="3198557" cy="42744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3462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2"/>
          <p:cNvSpPr txBox="1"/>
          <p:nvPr/>
        </p:nvSpPr>
        <p:spPr>
          <a:xfrm>
            <a:off x="184935" y="1459346"/>
            <a:ext cx="3585681" cy="246538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5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Encuesta guardas de seguridad</a:t>
            </a:r>
            <a:endParaRPr lang="es-ES" sz="5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hape 1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584" y="1408546"/>
            <a:ext cx="990600" cy="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Recorte de pantalla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577" y="454537"/>
            <a:ext cx="2934733" cy="40434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286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/>
        </p:nvSpPr>
        <p:spPr>
          <a:xfrm>
            <a:off x="1747397" y="1968765"/>
            <a:ext cx="5591670" cy="11079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72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endParaRPr lang="es-ES" sz="72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2948963" y="-146347"/>
            <a:ext cx="4419400" cy="11670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Encuesta</a:t>
            </a:r>
            <a:endParaRPr lang="es-ES" sz="72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4" descr="F:\Documentos\Sustentación\pic 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19370">
            <a:off x="3965761" y="1514032"/>
            <a:ext cx="2114788" cy="29839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" name="Picture 6" descr="F:\Documentos\Sustentación\pic 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20647">
            <a:off x="3853641" y="1555250"/>
            <a:ext cx="2114790" cy="29949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" name="Picture 5" descr="F:\Documentos\Sustentación\pic 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7977">
            <a:off x="3757767" y="1653274"/>
            <a:ext cx="2114789" cy="2980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3" descr="F:\Documentos\Sustentación\pic 2.png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386" y="1646350"/>
            <a:ext cx="2114790" cy="29498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50023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2753754" y="-105251"/>
            <a:ext cx="4419400" cy="11670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Entrevista</a:t>
            </a:r>
            <a:endParaRPr lang="es-ES" sz="72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454" y="1293810"/>
            <a:ext cx="2600953" cy="36838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F:\Documentos\Sustentación\siri-01.jpg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0333" y1="78869" x2="50333" y2="78869"/>
                        <a14:foregroundMark x1="56000" y1="87354" x2="56000" y2="87354"/>
                        <a14:foregroundMark x1="45833" y1="85191" x2="45833" y2="85191"/>
                        <a14:foregroundMark x1="90500" y1="33611" x2="90500" y2="33611"/>
                        <a14:foregroundMark x1="92333" y1="38769" x2="92333" y2="38769"/>
                        <a14:foregroundMark x1="93833" y1="50250" x2="93833" y2="5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053" y="1376737"/>
            <a:ext cx="2683401" cy="2687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3 CuadroTexto"/>
          <p:cNvSpPr txBox="1"/>
          <p:nvPr/>
        </p:nvSpPr>
        <p:spPr>
          <a:xfrm>
            <a:off x="1106809" y="4064611"/>
            <a:ext cx="2992579" cy="59553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4400" b="1" dirty="0">
                <a:ln>
                  <a:solidFill>
                    <a:schemeClr val="bg1"/>
                  </a:solidFill>
                </a:ln>
                <a:solidFill>
                  <a:srgbClr val="7030A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► 34:01</a:t>
            </a:r>
          </a:p>
        </p:txBody>
      </p:sp>
    </p:spTree>
    <p:extLst>
      <p:ext uri="{BB962C8B-B14F-4D97-AF65-F5344CB8AC3E}">
        <p14:creationId xmlns:p14="http://schemas.microsoft.com/office/powerpoint/2010/main" val="271773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/>
        </p:nvSpPr>
        <p:spPr>
          <a:xfrm>
            <a:off x="1809042" y="1557798"/>
            <a:ext cx="5588352" cy="2151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60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Mapa de procesos</a:t>
            </a:r>
            <a:endParaRPr lang="es-ES" sz="6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760288" y="-156622"/>
            <a:ext cx="8383712" cy="116348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Mapa de procesos</a:t>
            </a:r>
            <a:endParaRPr lang="es-ES" sz="72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0618" y="1245027"/>
            <a:ext cx="7104047" cy="3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83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25"/>
          <p:cNvSpPr txBox="1"/>
          <p:nvPr/>
        </p:nvSpPr>
        <p:spPr>
          <a:xfrm>
            <a:off x="1613832" y="1681089"/>
            <a:ext cx="5886301" cy="22744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5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Hardware y software del cliente</a:t>
            </a:r>
            <a:endParaRPr lang="es-ES" sz="5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517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-127591" y="0"/>
            <a:ext cx="9526773" cy="121211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5400" b="1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Hardware y software del cliente</a:t>
            </a:r>
            <a:endParaRPr lang="es-ES" sz="54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604456"/>
              </p:ext>
            </p:extLst>
          </p:nvPr>
        </p:nvGraphicFramePr>
        <p:xfrm>
          <a:off x="256555" y="1333135"/>
          <a:ext cx="8505794" cy="32021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528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528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33693">
                <a:tc>
                  <a:txBody>
                    <a:bodyPr/>
                    <a:lstStyle/>
                    <a:p>
                      <a:r>
                        <a:rPr lang="es-419" sz="24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Software o</a:t>
                      </a:r>
                      <a:r>
                        <a:rPr lang="es-419" sz="2400" b="1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Hardware</a:t>
                      </a:r>
                      <a:endParaRPr lang="es-ES" sz="2400" b="1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24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Características</a:t>
                      </a:r>
                      <a:endParaRPr lang="es-ES" sz="2400" b="1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3693">
                <a:tc>
                  <a:txBody>
                    <a:bodyPr/>
                    <a:lstStyle/>
                    <a:p>
                      <a:r>
                        <a:rPr lang="es-419" sz="24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Sistema</a:t>
                      </a:r>
                      <a:r>
                        <a:rPr lang="es-419" sz="2400" b="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operativo </a:t>
                      </a:r>
                      <a:endParaRPr lang="es-ES" sz="24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sz="24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Windows 7 Professional</a:t>
                      </a:r>
                      <a:endParaRPr lang="es-ES" sz="24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33693">
                <a:tc>
                  <a:txBody>
                    <a:bodyPr/>
                    <a:lstStyle/>
                    <a:p>
                      <a:r>
                        <a:rPr lang="es-419" sz="24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Memoria RAM </a:t>
                      </a:r>
                      <a:endParaRPr lang="es-ES" sz="24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sz="24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8</a:t>
                      </a:r>
                      <a:r>
                        <a:rPr lang="es-419" sz="2400" b="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Gb RAM</a:t>
                      </a:r>
                      <a:endParaRPr lang="es-ES" sz="24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3693">
                <a:tc>
                  <a:txBody>
                    <a:bodyPr/>
                    <a:lstStyle/>
                    <a:p>
                      <a:r>
                        <a:rPr lang="es-419" sz="24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Disco</a:t>
                      </a:r>
                      <a:r>
                        <a:rPr lang="es-419" sz="2400" b="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Duro</a:t>
                      </a:r>
                      <a:endParaRPr lang="es-ES" sz="24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sz="24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 Tb</a:t>
                      </a:r>
                      <a:endParaRPr lang="es-ES" sz="24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3693">
                <a:tc>
                  <a:txBody>
                    <a:bodyPr/>
                    <a:lstStyle/>
                    <a:p>
                      <a:r>
                        <a:rPr lang="es-419" sz="24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Procesador</a:t>
                      </a:r>
                      <a:endParaRPr lang="es-ES" sz="24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sz="24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AMD A10</a:t>
                      </a:r>
                      <a:endParaRPr lang="es-ES" sz="24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33693">
                <a:tc>
                  <a:txBody>
                    <a:bodyPr/>
                    <a:lstStyle/>
                    <a:p>
                      <a:r>
                        <a:rPr lang="es-419" sz="24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Ordenadores</a:t>
                      </a:r>
                      <a:r>
                        <a:rPr lang="es-419" sz="2400" b="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de mesa</a:t>
                      </a:r>
                      <a:endParaRPr lang="es-ES" sz="24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sz="24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Thinkcentre (Lenovo) </a:t>
                      </a:r>
                      <a:endParaRPr lang="es-ES" sz="24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6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661768" y="716696"/>
            <a:ext cx="5389711" cy="783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6000" b="1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Nuestro equipo</a:t>
            </a:r>
            <a:endParaRPr lang="es-ES" sz="60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661767" y="1804636"/>
            <a:ext cx="3982151" cy="287010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3600" b="1" dirty="0" smtClean="0">
                <a:solidFill>
                  <a:srgbClr val="FF9220"/>
                </a:solidFill>
                <a:latin typeface="Calibri"/>
                <a:ea typeface="Calibri"/>
                <a:cs typeface="Calibri"/>
                <a:sym typeface="Calibri"/>
              </a:rPr>
              <a:t>Laura Álvarez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3600" b="1" dirty="0" smtClean="0">
                <a:solidFill>
                  <a:srgbClr val="FF9220"/>
                </a:solidFill>
                <a:latin typeface="Calibri"/>
                <a:ea typeface="Calibri"/>
                <a:cs typeface="Calibri"/>
                <a:sym typeface="Calibri"/>
              </a:rPr>
              <a:t>Laura Oviedo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3600" b="1" dirty="0" smtClean="0">
                <a:solidFill>
                  <a:srgbClr val="FF9220"/>
                </a:solidFill>
                <a:latin typeface="Calibri"/>
                <a:ea typeface="Calibri"/>
                <a:cs typeface="Calibri"/>
                <a:sym typeface="Calibri"/>
              </a:rPr>
              <a:t>Sebastián Serrano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3600" b="1" dirty="0" smtClean="0">
                <a:solidFill>
                  <a:srgbClr val="FF9220"/>
                </a:solidFill>
                <a:latin typeface="Calibri"/>
                <a:ea typeface="Calibri"/>
                <a:cs typeface="Calibri"/>
                <a:sym typeface="Calibri"/>
              </a:rPr>
              <a:t>Santiago Pulido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3600" b="1" dirty="0" smtClean="0">
                <a:solidFill>
                  <a:srgbClr val="FF9220"/>
                </a:solidFill>
                <a:latin typeface="Calibri"/>
                <a:ea typeface="Calibri"/>
                <a:cs typeface="Calibri"/>
                <a:sym typeface="Calibri"/>
              </a:rPr>
              <a:t>Jessica Castillo</a:t>
            </a:r>
            <a:endParaRPr lang="es-ES" sz="3600" b="1" dirty="0">
              <a:solidFill>
                <a:srgbClr val="FF92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-127591" y="0"/>
            <a:ext cx="9526773" cy="121211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5400" b="1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Hardware y software del cliente</a:t>
            </a:r>
            <a:endParaRPr lang="es-ES" sz="54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279189"/>
              </p:ext>
            </p:extLst>
          </p:nvPr>
        </p:nvGraphicFramePr>
        <p:xfrm>
          <a:off x="571795" y="1400370"/>
          <a:ext cx="8128000" cy="32946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64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4910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24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Software o</a:t>
                      </a:r>
                      <a:r>
                        <a:rPr lang="es-419" sz="2400" b="1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Hardware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sz="2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Características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9105">
                <a:tc>
                  <a:txBody>
                    <a:bodyPr/>
                    <a:lstStyle/>
                    <a:p>
                      <a:r>
                        <a:rPr lang="es-419" sz="2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Sistema operativo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sz="2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Windows 8 professional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9105">
                <a:tc>
                  <a:txBody>
                    <a:bodyPr/>
                    <a:lstStyle/>
                    <a:p>
                      <a:r>
                        <a:rPr lang="es-419" sz="2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Memoria RAM 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sz="2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 Gb RAM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9105">
                <a:tc>
                  <a:txBody>
                    <a:bodyPr/>
                    <a:lstStyle/>
                    <a:p>
                      <a:r>
                        <a:rPr lang="es-419" sz="2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Disco Duro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sz="2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 Tb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49105">
                <a:tc>
                  <a:txBody>
                    <a:bodyPr/>
                    <a:lstStyle/>
                    <a:p>
                      <a:r>
                        <a:rPr lang="es-419" sz="2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Procesador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sz="2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Intel i7</a:t>
                      </a:r>
                      <a:r>
                        <a:rPr lang="es-419" sz="240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Core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4910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2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Computadora</a:t>
                      </a:r>
                      <a:r>
                        <a:rPr lang="es-419" sz="240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portátil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sz="2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Lenovo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75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25"/>
          <p:cNvSpPr txBox="1"/>
          <p:nvPr/>
        </p:nvSpPr>
        <p:spPr>
          <a:xfrm>
            <a:off x="1506256" y="1613854"/>
            <a:ext cx="5886301" cy="22744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60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Informe de requerimientos</a:t>
            </a:r>
            <a:endParaRPr lang="es-ES" sz="6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076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208585" y="0"/>
            <a:ext cx="9943944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6000" b="1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Informe de requerimientos</a:t>
            </a:r>
            <a:endParaRPr lang="es-ES" sz="60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7305">
            <a:off x="3253861" y="1405787"/>
            <a:ext cx="2246221" cy="31966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n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95" y="1430270"/>
            <a:ext cx="2251640" cy="31966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542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25"/>
          <p:cNvSpPr txBox="1"/>
          <p:nvPr/>
        </p:nvSpPr>
        <p:spPr>
          <a:xfrm>
            <a:off x="1600385" y="1869348"/>
            <a:ext cx="5886301" cy="22744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80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Casos de uso</a:t>
            </a:r>
            <a:endParaRPr lang="es-ES" sz="8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589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0" y="0"/>
            <a:ext cx="9943944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6600" b="1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Diagrama de casos de uso</a:t>
            </a:r>
            <a:endParaRPr lang="es-ES" sz="66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44" y="1395299"/>
            <a:ext cx="7030131" cy="33406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639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0" y="-121024"/>
            <a:ext cx="9943944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Casos de uso extendido</a:t>
            </a:r>
            <a:endParaRPr lang="es-ES" sz="72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66486">
            <a:off x="3097605" y="1567989"/>
            <a:ext cx="2411264" cy="31189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695">
            <a:off x="3032154" y="1814187"/>
            <a:ext cx="2409337" cy="31189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0347">
            <a:off x="2950681" y="1787632"/>
            <a:ext cx="2402157" cy="31189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n 5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73" y="1894221"/>
            <a:ext cx="2400837" cy="31189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32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25"/>
          <p:cNvSpPr txBox="1"/>
          <p:nvPr/>
        </p:nvSpPr>
        <p:spPr>
          <a:xfrm>
            <a:off x="1560044" y="1721431"/>
            <a:ext cx="5886301" cy="22744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9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Gantt</a:t>
            </a:r>
            <a:endParaRPr lang="es-ES" sz="9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980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564776" y="-147918"/>
            <a:ext cx="9943944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Diagrama de gantt</a:t>
            </a:r>
            <a:endParaRPr lang="es-ES" sz="72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23" y="1143000"/>
            <a:ext cx="6365436" cy="36629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733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2353234" y="-174812"/>
            <a:ext cx="9943944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Presupuesto</a:t>
            </a:r>
            <a:endParaRPr lang="es-ES" sz="72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92" y="1116106"/>
            <a:ext cx="3354740" cy="40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9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25"/>
          <p:cNvSpPr txBox="1"/>
          <p:nvPr/>
        </p:nvSpPr>
        <p:spPr>
          <a:xfrm>
            <a:off x="1237315" y="1734878"/>
            <a:ext cx="6588874" cy="2191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5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entidad de relación</a:t>
            </a:r>
            <a:endParaRPr lang="es-ES" sz="5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778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127511" y="2022762"/>
            <a:ext cx="4721891" cy="115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800" b="1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ES" sz="48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954170" y="215757"/>
            <a:ext cx="4614477" cy="445898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32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Este producto es creado con el fin de </a:t>
            </a:r>
            <a:r>
              <a:rPr lang="es-CO" sz="3200" dirty="0">
                <a:solidFill>
                  <a:srgbClr val="00B05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solucionar la problemática </a:t>
            </a:r>
            <a:r>
              <a:rPr lang="es-CO" sz="32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que se presenta en el </a:t>
            </a:r>
            <a:r>
              <a:rPr lang="es-CO" sz="3200" dirty="0" smtClean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parqueadero del CEET</a:t>
            </a:r>
            <a:r>
              <a:rPr lang="es-CO" sz="32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, mediante un </a:t>
            </a:r>
            <a:r>
              <a:rPr lang="es-CO" sz="3200" dirty="0">
                <a:solidFill>
                  <a:srgbClr val="0070C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sistema</a:t>
            </a:r>
            <a:r>
              <a:rPr lang="es-CO" sz="32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que </a:t>
            </a:r>
            <a:r>
              <a:rPr lang="es-CO" sz="3200" dirty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genere </a:t>
            </a:r>
            <a:r>
              <a:rPr lang="es-CO" sz="3200" dirty="0" smtClean="0">
                <a:solidFill>
                  <a:srgbClr val="00B05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seguridad </a:t>
            </a:r>
            <a:r>
              <a:rPr lang="es-CO" sz="3200" dirty="0" smtClean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en la </a:t>
            </a:r>
            <a:r>
              <a:rPr lang="es-CO" sz="3200" dirty="0" smtClean="0">
                <a:solidFill>
                  <a:srgbClr val="00B05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información</a:t>
            </a:r>
            <a:r>
              <a:rPr lang="es-CO" sz="3200" dirty="0" smtClean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s-CO" sz="3200" dirty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y </a:t>
            </a:r>
            <a:r>
              <a:rPr lang="es-CO" sz="3200" dirty="0">
                <a:solidFill>
                  <a:srgbClr val="00B05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control.</a:t>
            </a:r>
          </a:p>
        </p:txBody>
      </p:sp>
    </p:spTree>
    <p:extLst>
      <p:ext uri="{BB962C8B-B14F-4D97-AF65-F5344CB8AC3E}">
        <p14:creationId xmlns:p14="http://schemas.microsoft.com/office/powerpoint/2010/main" val="161768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1613646" y="-107577"/>
            <a:ext cx="9943944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MER notación</a:t>
            </a:r>
            <a:endParaRPr lang="es-ES" sz="72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n 5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6" y="1183341"/>
            <a:ext cx="8193344" cy="370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7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2447364" y="-147918"/>
            <a:ext cx="9943944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Diccionario</a:t>
            </a:r>
            <a:endParaRPr lang="es-ES" sz="72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96" y="1289412"/>
            <a:ext cx="6585939" cy="368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9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25"/>
          <p:cNvSpPr txBox="1"/>
          <p:nvPr/>
        </p:nvSpPr>
        <p:spPr>
          <a:xfrm>
            <a:off x="1170080" y="1519725"/>
            <a:ext cx="6588874" cy="2191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6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de clases</a:t>
            </a:r>
            <a:endParaRPr lang="es-ES" sz="6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328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995081" y="-174812"/>
            <a:ext cx="9943944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Diagrama de clases</a:t>
            </a:r>
            <a:endParaRPr lang="es-ES" sz="72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09" y="1886045"/>
            <a:ext cx="8367823" cy="274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2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25"/>
          <p:cNvSpPr txBox="1"/>
          <p:nvPr/>
        </p:nvSpPr>
        <p:spPr>
          <a:xfrm>
            <a:off x="1170080" y="1519725"/>
            <a:ext cx="6588874" cy="2191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6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de distribución</a:t>
            </a:r>
            <a:endParaRPr lang="es-ES" sz="6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109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94129" y="-94130"/>
            <a:ext cx="9943944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6600" b="1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Diagrama de distribución</a:t>
            </a:r>
            <a:endParaRPr lang="es-ES" sz="66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990" y="1078532"/>
            <a:ext cx="4055536" cy="406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3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25"/>
          <p:cNvSpPr txBox="1"/>
          <p:nvPr/>
        </p:nvSpPr>
        <p:spPr>
          <a:xfrm>
            <a:off x="1183527" y="1775219"/>
            <a:ext cx="6588874" cy="2191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9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Pruebas</a:t>
            </a:r>
            <a:endParaRPr lang="es-ES" sz="9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35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2944906" y="-147918"/>
            <a:ext cx="9943944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Pruebas</a:t>
            </a:r>
            <a:endParaRPr lang="es-ES" sz="72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3" y="1639147"/>
            <a:ext cx="8087948" cy="247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4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25"/>
          <p:cNvSpPr txBox="1"/>
          <p:nvPr/>
        </p:nvSpPr>
        <p:spPr>
          <a:xfrm>
            <a:off x="1183527" y="1775219"/>
            <a:ext cx="6588874" cy="2191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9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Manual</a:t>
            </a:r>
            <a:endParaRPr lang="es-ES" sz="9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132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2944906" y="-147918"/>
            <a:ext cx="9943944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Manual</a:t>
            </a:r>
            <a:endParaRPr lang="es-ES" sz="72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353" y="1143000"/>
            <a:ext cx="3641962" cy="392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8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230253" y="0"/>
            <a:ext cx="8605521" cy="11404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6000" b="1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Descripción del problema</a:t>
            </a:r>
            <a:endParaRPr lang="es-ES" sz="60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35082" y="984568"/>
            <a:ext cx="9008918" cy="386308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s-ES" sz="3600" dirty="0" smtClean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El </a:t>
            </a:r>
            <a:r>
              <a:rPr lang="es-ES" sz="3600" dirty="0" smtClean="0">
                <a:solidFill>
                  <a:srgbClr val="00B05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parqueado de bicicletas y motos</a:t>
            </a:r>
            <a:r>
              <a:rPr lang="es-ES" sz="3600" dirty="0" smtClean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del CEET(Centro de electricidad, electrónica y telecomunicaciones) de la Carrera 30 </a:t>
            </a:r>
            <a:r>
              <a:rPr lang="es-ES" sz="3600" dirty="0" smtClean="0">
                <a:solidFill>
                  <a:srgbClr val="0070C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carece de seguridad </a:t>
            </a:r>
            <a:r>
              <a:rPr lang="es-ES" sz="3600" dirty="0" smtClean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en los vehículos, es necesario implementar un sistema que </a:t>
            </a:r>
            <a:r>
              <a:rPr lang="es-ES" sz="3600" dirty="0" smtClean="0">
                <a:solidFill>
                  <a:srgbClr val="00B05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genere informes </a:t>
            </a:r>
            <a:r>
              <a:rPr lang="es-ES" sz="3600" dirty="0" smtClean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de las </a:t>
            </a:r>
            <a:r>
              <a:rPr lang="es-ES" sz="3600" dirty="0" smtClean="0">
                <a:solidFill>
                  <a:srgbClr val="0070C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acciones del parqueadero </a:t>
            </a:r>
            <a:r>
              <a:rPr lang="es-ES" sz="3600" dirty="0" smtClean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(¿Cuando y quien entro?¿Cuando y quien salió?).</a:t>
            </a:r>
            <a:endParaRPr lang="es-CO" sz="36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16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25"/>
          <p:cNvSpPr txBox="1"/>
          <p:nvPr/>
        </p:nvSpPr>
        <p:spPr>
          <a:xfrm>
            <a:off x="1183527" y="1775219"/>
            <a:ext cx="6588874" cy="2191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9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Prototipo</a:t>
            </a:r>
            <a:endParaRPr lang="es-ES" sz="9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355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2944906" y="-147918"/>
            <a:ext cx="9943944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Prototipo</a:t>
            </a:r>
            <a:endParaRPr lang="es-ES" sz="72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673" y="1366284"/>
            <a:ext cx="3953676" cy="20793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Imagen 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65" y="2657202"/>
            <a:ext cx="3944615" cy="2044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607" y="2691785"/>
            <a:ext cx="3994984" cy="20447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474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1976860" y="0"/>
            <a:ext cx="8605521" cy="11404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6000" b="1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lang="es-ES" sz="60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74660" y="1469204"/>
            <a:ext cx="8801489" cy="288715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4000" dirty="0" smtClean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Implementar </a:t>
            </a:r>
            <a:r>
              <a:rPr lang="es-CO" sz="4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un sistema de información,  para el </a:t>
            </a:r>
            <a:r>
              <a:rPr lang="es-CO" sz="4000" dirty="0">
                <a:solidFill>
                  <a:srgbClr val="0070C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control y manejo de entrada y salida</a:t>
            </a:r>
            <a:r>
              <a:rPr lang="es-CO" sz="4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de bicicletas y motos, con el fin de hacer </a:t>
            </a:r>
            <a:r>
              <a:rPr lang="es-CO" sz="4000" dirty="0" smtClean="0">
                <a:solidFill>
                  <a:srgbClr val="00B05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mas eficaz</a:t>
            </a:r>
            <a:r>
              <a:rPr lang="es-CO" sz="4000" dirty="0" smtClean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s-CO" sz="4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el servicio que se implementará al CEET.</a:t>
            </a:r>
          </a:p>
        </p:txBody>
      </p:sp>
    </p:spTree>
    <p:extLst>
      <p:ext uri="{BB962C8B-B14F-4D97-AF65-F5344CB8AC3E}">
        <p14:creationId xmlns:p14="http://schemas.microsoft.com/office/powerpoint/2010/main" val="292556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1168786" y="1"/>
            <a:ext cx="7249073" cy="103542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6000" b="1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Objetivos específicos </a:t>
            </a:r>
            <a:endParaRPr lang="es-ES" sz="60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61365" y="1035425"/>
            <a:ext cx="8982635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s-E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200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Implementar </a:t>
            </a:r>
            <a:r>
              <a:rPr lang="es-E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</a:t>
            </a:r>
            <a:r>
              <a:rPr lang="es-ES" sz="3200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</a:t>
            </a:r>
            <a:r>
              <a:rPr lang="es-ES" sz="3200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de información el cual agilice la entrada y salida de bicicletas y motos.</a:t>
            </a:r>
            <a:endParaRPr lang="es-E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es-E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200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Registrar</a:t>
            </a:r>
            <a:r>
              <a:rPr lang="es-E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a los usuarios por medio de una pagina web de manera </a:t>
            </a:r>
            <a:r>
              <a:rPr lang="es-ES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rápida</a:t>
            </a:r>
            <a:r>
              <a:rPr lang="es-E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brindando seguridad en la información.</a:t>
            </a:r>
          </a:p>
          <a:p>
            <a:pPr marL="342900" indent="-342900">
              <a:buFont typeface="+mj-lt"/>
              <a:buAutoNum type="arabicParenR"/>
            </a:pPr>
            <a:r>
              <a:rPr lang="es-ES" sz="3200" dirty="0" smtClean="0">
                <a:solidFill>
                  <a:schemeClr val="tx1"/>
                </a:solidFill>
              </a:rPr>
              <a:t> </a:t>
            </a:r>
            <a:r>
              <a:rPr lang="es-ES" sz="3200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Mostrar </a:t>
            </a:r>
            <a:r>
              <a:rPr lang="es-ES" sz="3200" dirty="0">
                <a:latin typeface="Calibri" panose="020F0502020204030204" pitchFamily="34" charset="0"/>
                <a:cs typeface="Calibri" panose="020F0502020204030204" pitchFamily="34" charset="0"/>
              </a:rPr>
              <a:t>informes del uso del parqueadero para conocer la frecuencia de uso.</a:t>
            </a:r>
          </a:p>
          <a:p>
            <a:pPr marL="342900" indent="-342900">
              <a:buFont typeface="+mj-lt"/>
              <a:buAutoNum type="arabicParenR"/>
            </a:pPr>
            <a:endParaRPr lang="es-E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arenR"/>
            </a:pPr>
            <a:endParaRPr lang="es-E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arenR"/>
            </a:pPr>
            <a:endParaRPr lang="es-E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E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39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3065921" y="-71918"/>
            <a:ext cx="3483735" cy="105011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  <a:endParaRPr lang="es-ES" sz="72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16688" y="1206736"/>
            <a:ext cx="7898219" cy="37478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32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Esta herramienta será de tipo </a:t>
            </a:r>
            <a:r>
              <a:rPr lang="es-CO" sz="3200" dirty="0">
                <a:solidFill>
                  <a:srgbClr val="0070C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digital y web</a:t>
            </a:r>
            <a:r>
              <a:rPr lang="es-CO" sz="32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, el sistema tendrá una pagina web donde se registrarán los usuarios y un dispositivo </a:t>
            </a:r>
            <a:r>
              <a:rPr lang="es-CO" sz="3200" dirty="0" smtClean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de </a:t>
            </a:r>
            <a:r>
              <a:rPr lang="es-CO" sz="3200" dirty="0" smtClean="0">
                <a:solidFill>
                  <a:srgbClr val="00B05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lector de código de barras </a:t>
            </a:r>
            <a:r>
              <a:rPr lang="es-CO" sz="3200" dirty="0" smtClean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el </a:t>
            </a:r>
            <a:r>
              <a:rPr lang="es-CO" sz="32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cual dará acceso a los </a:t>
            </a:r>
            <a:r>
              <a:rPr lang="es-CO" sz="3200" dirty="0">
                <a:solidFill>
                  <a:srgbClr val="0070C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datos </a:t>
            </a:r>
            <a:r>
              <a:rPr lang="es-CO" sz="3200" dirty="0" smtClean="0">
                <a:solidFill>
                  <a:srgbClr val="0070C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registrados</a:t>
            </a:r>
            <a:r>
              <a:rPr lang="es-CO" sz="3200" dirty="0" smtClean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s-CO" sz="32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para capturar la información y la validación, uno de sus módulos es el de</a:t>
            </a:r>
            <a:r>
              <a:rPr lang="es-CO" sz="3200" dirty="0">
                <a:solidFill>
                  <a:srgbClr val="00B05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registro de vehículos </a:t>
            </a:r>
            <a:r>
              <a:rPr lang="es-CO" sz="32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que </a:t>
            </a:r>
            <a:r>
              <a:rPr lang="es-CO" sz="3200" dirty="0">
                <a:solidFill>
                  <a:srgbClr val="0070C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ingresen al CEET</a:t>
            </a:r>
            <a:r>
              <a:rPr lang="es-CO" sz="32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687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2013298" y="-125081"/>
            <a:ext cx="4887232" cy="102884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  <a:endParaRPr lang="es-ES" sz="72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54112" y="1232898"/>
            <a:ext cx="87638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Este proyecto pretende </a:t>
            </a:r>
            <a:r>
              <a:rPr lang="es-ES" sz="3600" dirty="0">
                <a:solidFill>
                  <a:srgbClr val="00B05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generar un beneficio</a:t>
            </a:r>
            <a:r>
              <a:rPr lang="es-ES" sz="36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, brindando un </a:t>
            </a:r>
            <a:r>
              <a:rPr lang="es-ES" sz="3600" dirty="0">
                <a:solidFill>
                  <a:srgbClr val="0070C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rápido acceso </a:t>
            </a:r>
            <a:r>
              <a:rPr lang="es-ES" sz="36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de entrada y salida de bicicletas y motos, </a:t>
            </a:r>
            <a:r>
              <a:rPr lang="es-ES" sz="3600" dirty="0">
                <a:solidFill>
                  <a:srgbClr val="00B05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implementando un sistema de información</a:t>
            </a:r>
            <a:r>
              <a:rPr lang="es-ES" sz="36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que aporte </a:t>
            </a:r>
            <a:r>
              <a:rPr lang="es-ES" sz="3600" dirty="0">
                <a:solidFill>
                  <a:srgbClr val="0070C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mayor seguridad </a:t>
            </a:r>
            <a:r>
              <a:rPr lang="es-ES" sz="36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en los usuarios y sus vehículos, facilitando el </a:t>
            </a:r>
            <a:r>
              <a:rPr lang="es-ES" sz="3600" dirty="0">
                <a:solidFill>
                  <a:srgbClr val="00B050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control de los datos</a:t>
            </a:r>
            <a:r>
              <a:rPr lang="es-ES" sz="36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016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0" y="-184935"/>
            <a:ext cx="9144000" cy="532843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 txBox="1"/>
          <p:nvPr/>
        </p:nvSpPr>
        <p:spPr>
          <a:xfrm>
            <a:off x="925463" y="1660539"/>
            <a:ext cx="7108927" cy="20484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5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Levantamiento de información</a:t>
            </a:r>
            <a:endParaRPr lang="es-ES" sz="5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ción SENA-GC-F-004-V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440</Words>
  <Application>Microsoft Office PowerPoint</Application>
  <PresentationFormat>Presentación en pantalla (16:9)</PresentationFormat>
  <Paragraphs>89</Paragraphs>
  <Slides>42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6" baseType="lpstr">
      <vt:lpstr>Calibri</vt:lpstr>
      <vt:lpstr>Verdana</vt:lpstr>
      <vt:lpstr>Arial</vt:lpstr>
      <vt:lpstr>Presentación SENA-GC-F-004-V1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SENA</dc:creator>
  <cp:lastModifiedBy>SENA</cp:lastModifiedBy>
  <cp:revision>26</cp:revision>
  <dcterms:modified xsi:type="dcterms:W3CDTF">2017-12-05T14:05:53Z</dcterms:modified>
</cp:coreProperties>
</file>